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1D07F-51C6-4A06-8344-61E4487F3AC4}" type="datetimeFigureOut">
              <a:rPr lang="fr-FR" smtClean="0"/>
              <a:pPr/>
              <a:t>02/11/15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A355-E165-44D4-A7A9-F336D088EB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fr-FR" sz="8000" b="1" dirty="0" smtClean="0">
                <a:solidFill>
                  <a:srgbClr val="00B050"/>
                </a:solidFill>
              </a:rPr>
              <a:t>LA DEMI-PENSION</a:t>
            </a:r>
            <a:endParaRPr lang="fr-FR" sz="8000" b="1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71477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9" name="Picture 5" descr="C:\Users\moret\AppData\Local\Microsoft\Windows\INetCache\IE\383TJKFH\cantin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929486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r>
              <a:rPr lang="fr-FR" dirty="0"/>
              <a:t>	</a:t>
            </a:r>
            <a:endParaRPr lang="fr-FR" dirty="0" smtClean="0"/>
          </a:p>
          <a:p>
            <a:pPr>
              <a:buNone/>
            </a:pPr>
            <a:r>
              <a:rPr lang="fr-FR" b="1" dirty="0">
                <a:solidFill>
                  <a:srgbClr val="00B050"/>
                </a:solidFill>
              </a:rPr>
              <a:t>	</a:t>
            </a:r>
            <a:r>
              <a:rPr lang="fr-FR" b="1" dirty="0" smtClean="0">
                <a:solidFill>
                  <a:srgbClr val="00B050"/>
                </a:solidFill>
              </a:rPr>
              <a:t>LA VAISSELLE</a:t>
            </a:r>
          </a:p>
          <a:p>
            <a:pPr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	MATERIEL DE</a:t>
            </a:r>
          </a:p>
          <a:p>
            <a:pPr>
              <a:buNone/>
            </a:pPr>
            <a:r>
              <a:rPr lang="fr-FR" b="1" dirty="0">
                <a:solidFill>
                  <a:srgbClr val="00B050"/>
                </a:solidFill>
              </a:rPr>
              <a:t>	</a:t>
            </a:r>
            <a:r>
              <a:rPr lang="fr-FR" b="1" dirty="0" smtClean="0">
                <a:solidFill>
                  <a:srgbClr val="00B050"/>
                </a:solidFill>
              </a:rPr>
              <a:t>CUISINE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endParaRPr lang="fr-FR" dirty="0"/>
          </a:p>
        </p:txBody>
      </p:sp>
      <p:pic>
        <p:nvPicPr>
          <p:cNvPr id="9218" name="Picture 2" descr="C:\Users\moret\AppData\Local\Microsoft\Windows\INetCache\IE\KN1WVWV3\dienblad%20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928670"/>
            <a:ext cx="1840876" cy="1626562"/>
          </a:xfrm>
          <a:prstGeom prst="rect">
            <a:avLst/>
          </a:prstGeom>
          <a:noFill/>
        </p:spPr>
      </p:pic>
      <p:pic>
        <p:nvPicPr>
          <p:cNvPr id="9219" name="Picture 3" descr="C:\Users\moret\AppData\Local\Microsoft\Windows\INetCache\IE\KN1WVWV3\glass-715428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8"/>
            <a:ext cx="1262050" cy="1300152"/>
          </a:xfrm>
          <a:prstGeom prst="rect">
            <a:avLst/>
          </a:prstGeom>
          <a:noFill/>
        </p:spPr>
      </p:pic>
      <p:pic>
        <p:nvPicPr>
          <p:cNvPr id="9220" name="Picture 4" descr="C:\Users\moret\AppData\Local\Microsoft\Windows\INetCache\IE\CST5JO6I\assiettes-couverts-hbvsi6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785794"/>
            <a:ext cx="1905000" cy="1422400"/>
          </a:xfrm>
          <a:prstGeom prst="rect">
            <a:avLst/>
          </a:prstGeom>
          <a:noFill/>
        </p:spPr>
      </p:pic>
      <p:pic>
        <p:nvPicPr>
          <p:cNvPr id="9221" name="Picture 5" descr="C:\Users\moret\AppData\Local\Microsoft\Windows\INetCache\IE\16TU10O2\315WVQ893CL._SL160_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000240"/>
            <a:ext cx="1524000" cy="1009650"/>
          </a:xfrm>
          <a:prstGeom prst="rect">
            <a:avLst/>
          </a:prstGeom>
          <a:noFill/>
        </p:spPr>
      </p:pic>
      <p:pic>
        <p:nvPicPr>
          <p:cNvPr id="9223" name="Picture 7" descr="C:\Users\moret\AppData\Local\Microsoft\Windows\INetCache\IE\CST5JO6I\arton2516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929066"/>
            <a:ext cx="1143000" cy="1143000"/>
          </a:xfrm>
          <a:prstGeom prst="rect">
            <a:avLst/>
          </a:prstGeom>
          <a:noFill/>
        </p:spPr>
      </p:pic>
      <p:pic>
        <p:nvPicPr>
          <p:cNvPr id="9226" name="Picture 10" descr="C:\Users\moret\AppData\Local\Microsoft\Windows\INetCache\IE\KN1WVWV3\25340366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714752"/>
            <a:ext cx="1714512" cy="1357322"/>
          </a:xfrm>
          <a:prstGeom prst="rect">
            <a:avLst/>
          </a:prstGeom>
          <a:noFill/>
        </p:spPr>
      </p:pic>
      <p:pic>
        <p:nvPicPr>
          <p:cNvPr id="9227" name="Picture 11" descr="C:\Users\moret\AppData\Local\Microsoft\Windows\INetCache\IE\KN1WVWV3\52466-25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968884"/>
            <a:ext cx="1833554" cy="1889116"/>
          </a:xfrm>
          <a:prstGeom prst="rect">
            <a:avLst/>
          </a:prstGeom>
          <a:noFill/>
        </p:spPr>
      </p:pic>
      <p:pic>
        <p:nvPicPr>
          <p:cNvPr id="9228" name="Picture 12" descr="C:\Users\moret\AppData\Local\Microsoft\Windows\INetCache\IE\16TU10O2\gif_casseroles-b93d3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786190"/>
            <a:ext cx="1608886" cy="1785926"/>
          </a:xfrm>
          <a:prstGeom prst="rect">
            <a:avLst/>
          </a:prstGeom>
          <a:noFill/>
        </p:spPr>
      </p:pic>
      <p:pic>
        <p:nvPicPr>
          <p:cNvPr id="9229" name="Picture 13" descr="C:\Users\moret\AppData\Local\Microsoft\Windows\INetCache\IE\KN1WVWV3\Casserole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15017"/>
            <a:ext cx="4214810" cy="571504"/>
          </a:xfrm>
          <a:prstGeom prst="rect">
            <a:avLst/>
          </a:prstGeom>
          <a:noFill/>
        </p:spPr>
      </p:pic>
      <p:pic>
        <p:nvPicPr>
          <p:cNvPr id="9232" name="Picture 16" descr="C:\Users\moret\AppData\Local\Microsoft\Windows\INetCache\IE\383TJKFH\couteau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5715016"/>
            <a:ext cx="952500" cy="781050"/>
          </a:xfrm>
          <a:prstGeom prst="rect">
            <a:avLst/>
          </a:prstGeom>
          <a:noFill/>
        </p:spPr>
      </p:pic>
      <p:pic>
        <p:nvPicPr>
          <p:cNvPr id="9233" name="Picture 17" descr="C:\Users\moret\AppData\Local\Microsoft\Windows\INetCache\IE\383TJKFH\couteau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5643578"/>
            <a:ext cx="952500" cy="78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	</a:t>
            </a:r>
            <a:r>
              <a:rPr lang="fr-FR" sz="4000" b="1" dirty="0" smtClean="0">
                <a:solidFill>
                  <a:srgbClr val="00B050"/>
                </a:solidFill>
              </a:rPr>
              <a:t>LES REPARATIONS DU MATERIEL DE CUISINE</a:t>
            </a:r>
          </a:p>
          <a:p>
            <a:pPr algn="ctr">
              <a:buNone/>
            </a:pPr>
            <a:endParaRPr lang="fr-FR" sz="4000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fr-FR" sz="4000" dirty="0"/>
          </a:p>
        </p:txBody>
      </p:sp>
      <p:pic>
        <p:nvPicPr>
          <p:cNvPr id="10243" name="Picture 3" descr="C:\Users\moret\AppData\Local\Microsoft\Windows\INetCache\IE\383TJKFH\tools-24220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214710" cy="3581404"/>
          </a:xfrm>
          <a:prstGeom prst="rect">
            <a:avLst/>
          </a:prstGeom>
          <a:noFill/>
        </p:spPr>
      </p:pic>
      <p:pic>
        <p:nvPicPr>
          <p:cNvPr id="10244" name="Picture 4" descr="C:\Users\moret\AppData\Local\Microsoft\Windows\INetCache\IE\CST5JO6I\jonata-Mechanic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4439137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/>
          <a:lstStyle/>
          <a:p>
            <a:pPr algn="ctr">
              <a:buNone/>
            </a:pPr>
            <a:r>
              <a:rPr lang="fr-FR" sz="4400" b="1" dirty="0" smtClean="0">
                <a:solidFill>
                  <a:srgbClr val="00B050"/>
                </a:solidFill>
              </a:rPr>
              <a:t>PUIS LA PARTIE ADMINISTRATIVE</a:t>
            </a:r>
          </a:p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3600" b="1" dirty="0" smtClean="0">
                <a:solidFill>
                  <a:srgbClr val="00B050"/>
                </a:solidFill>
              </a:rPr>
              <a:t>FAIRE LES FACTURES </a:t>
            </a:r>
          </a:p>
          <a:p>
            <a:pPr>
              <a:buNone/>
            </a:pPr>
            <a:r>
              <a:rPr lang="fr-FR" sz="3600" b="1" dirty="0" smtClean="0">
                <a:solidFill>
                  <a:srgbClr val="00B050"/>
                </a:solidFill>
              </a:rPr>
              <a:t>DE DEMI-PENSION</a:t>
            </a:r>
          </a:p>
          <a:p>
            <a:pPr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b="1" i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4400" b="1" i="1" dirty="0" smtClean="0">
                <a:solidFill>
                  <a:srgbClr val="00B050"/>
                </a:solidFill>
              </a:rPr>
              <a:t>LES IMPRIMER</a:t>
            </a:r>
          </a:p>
        </p:txBody>
      </p:sp>
      <p:pic>
        <p:nvPicPr>
          <p:cNvPr id="1126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1795882" cy="1833372"/>
          </a:xfrm>
          <a:prstGeom prst="rect">
            <a:avLst/>
          </a:prstGeom>
          <a:noFill/>
        </p:spPr>
      </p:pic>
      <p:pic>
        <p:nvPicPr>
          <p:cNvPr id="11267" name="Picture 3" descr="C:\Users\moret\AppData\Local\Microsoft\Windows\INetCache\IE\CST5JO6I\imprimante_035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143248"/>
            <a:ext cx="3476633" cy="3448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b="1" dirty="0">
                <a:solidFill>
                  <a:srgbClr val="00B050"/>
                </a:solidFill>
              </a:rPr>
              <a:t>	</a:t>
            </a:r>
            <a:r>
              <a:rPr lang="fr-FR" b="1" dirty="0" smtClean="0">
                <a:solidFill>
                  <a:srgbClr val="00B050"/>
                </a:solidFill>
              </a:rPr>
              <a:t>	</a:t>
            </a:r>
            <a:r>
              <a:rPr lang="fr-FR" sz="6600" b="1" dirty="0" smtClean="0">
                <a:solidFill>
                  <a:srgbClr val="00B050"/>
                </a:solidFill>
              </a:rPr>
              <a:t>LES ENVOYER</a:t>
            </a:r>
            <a:endParaRPr lang="fr-FR" sz="6600" dirty="0"/>
          </a:p>
        </p:txBody>
      </p:sp>
      <p:pic>
        <p:nvPicPr>
          <p:cNvPr id="12292" name="Picture 4" descr="C:\Users\moret\AppData\Local\Microsoft\Windows\INetCache\IE\16TU10O2\310px-Ceres-emission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66"/>
            <a:ext cx="4062782" cy="2500330"/>
          </a:xfrm>
          <a:prstGeom prst="rect">
            <a:avLst/>
          </a:prstGeom>
          <a:noFill/>
        </p:spPr>
      </p:pic>
      <p:pic>
        <p:nvPicPr>
          <p:cNvPr id="12293" name="Picture 5" descr="C:\Users\moret\AppData\Local\Microsoft\Windows\INetCache\IE\383TJKFH\picto-bloodi-facteur-courier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7927" y="2357430"/>
            <a:ext cx="2826073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endParaRPr lang="fr-FR" sz="6600" dirty="0" smtClean="0"/>
          </a:p>
          <a:p>
            <a:pPr>
              <a:buNone/>
            </a:pPr>
            <a:r>
              <a:rPr lang="fr-FR" sz="6600" b="1" dirty="0" smtClean="0">
                <a:solidFill>
                  <a:srgbClr val="00B050"/>
                </a:solidFill>
              </a:rPr>
              <a:t>LE TELEPHONE</a:t>
            </a:r>
          </a:p>
          <a:p>
            <a:pPr>
              <a:buNone/>
            </a:pP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3314" name="Picture 2" descr="C:\Users\moret\AppData\Local\Microsoft\Windows\INetCache\IE\16TU10O2\telephoner-recitpresco-clr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86058"/>
            <a:ext cx="33909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42942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b="1" dirty="0" smtClean="0"/>
              <a:t>APRES TOUTES  CES DEDUCTIONS SUR LE PRIX DU REPAS A 3,28 €, SOIT :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b="1" dirty="0" smtClean="0"/>
              <a:t>				3,28 €</a:t>
            </a:r>
          </a:p>
          <a:p>
            <a:pPr>
              <a:buNone/>
            </a:pPr>
            <a:r>
              <a:rPr lang="fr-FR" b="1" dirty="0"/>
              <a:t>	</a:t>
            </a:r>
            <a:r>
              <a:rPr lang="fr-FR" b="1" dirty="0" smtClean="0"/>
              <a:t>		-	0.73 €	pour les salaires</a:t>
            </a:r>
          </a:p>
          <a:p>
            <a:pPr>
              <a:buNone/>
            </a:pPr>
            <a:r>
              <a:rPr lang="fr-FR" b="1" dirty="0"/>
              <a:t>	</a:t>
            </a:r>
            <a:r>
              <a:rPr lang="fr-FR" b="1" dirty="0" smtClean="0"/>
              <a:t>		-	0,04 €	pour le matériel</a:t>
            </a:r>
          </a:p>
          <a:p>
            <a:pPr>
              <a:buNone/>
            </a:pPr>
            <a:r>
              <a:rPr lang="fr-FR" b="1" dirty="0"/>
              <a:t>	</a:t>
            </a:r>
            <a:r>
              <a:rPr lang="fr-FR" b="1" dirty="0" smtClean="0"/>
              <a:t>		-	0.65 €	pour le fonctionnement</a:t>
            </a:r>
          </a:p>
          <a:p>
            <a:pPr>
              <a:buNone/>
            </a:pPr>
            <a:r>
              <a:rPr lang="fr-FR" b="1" dirty="0"/>
              <a:t>	</a:t>
            </a:r>
            <a:r>
              <a:rPr lang="fr-FR" b="1" dirty="0" smtClean="0"/>
              <a:t>		    ___________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IL RESTE </a:t>
            </a:r>
            <a:r>
              <a:rPr lang="fr-FR" b="1" dirty="0" smtClean="0"/>
              <a:t>:		</a:t>
            </a:r>
            <a:r>
              <a:rPr lang="fr-FR" b="1" dirty="0" smtClean="0">
                <a:solidFill>
                  <a:srgbClr val="FF0000"/>
                </a:solidFill>
              </a:rPr>
              <a:t>1,86 €</a:t>
            </a:r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 algn="just">
              <a:buNone/>
            </a:pPr>
            <a:r>
              <a:rPr lang="fr-FR" b="1" dirty="0" smtClean="0">
                <a:solidFill>
                  <a:srgbClr val="00B050"/>
                </a:solidFill>
              </a:rPr>
              <a:t>	DONC LE CHEF DE CUISINE DISPOSE DE </a:t>
            </a:r>
            <a:r>
              <a:rPr lang="fr-FR" b="1" dirty="0" smtClean="0">
                <a:solidFill>
                  <a:srgbClr val="FF0000"/>
                </a:solidFill>
              </a:rPr>
              <a:t>1,86 € </a:t>
            </a:r>
            <a:r>
              <a:rPr lang="fr-FR" b="1" dirty="0" smtClean="0">
                <a:solidFill>
                  <a:srgbClr val="00B050"/>
                </a:solidFill>
              </a:rPr>
              <a:t>POUR L’ACHAT DE LA NOURRITURE ET NON PAS 3,28 €.</a:t>
            </a:r>
          </a:p>
          <a:p>
            <a:pPr algn="just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algn="just">
              <a:buNone/>
            </a:pP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4338" name="Picture 2" descr="C:\Users\moret\AppData\Local\Microsoft\Windows\INetCache\IE\KN1WVWV3\hungry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3086100" cy="2466975"/>
          </a:xfrm>
          <a:prstGeom prst="rect">
            <a:avLst/>
          </a:prstGeom>
          <a:noFill/>
        </p:spPr>
      </p:pic>
      <p:pic>
        <p:nvPicPr>
          <p:cNvPr id="14339" name="Picture 3" descr="C:\Users\moret\AppData\Local\Microsoft\Windows\INetCache\IE\16TU10O2\food-fas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143248"/>
            <a:ext cx="293370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fr-FR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 PRIX DE LA DEMI-PENSION</a:t>
            </a:r>
            <a:endParaRPr lang="fr-FR" sz="6000" dirty="0"/>
          </a:p>
        </p:txBody>
      </p:sp>
      <p:pic>
        <p:nvPicPr>
          <p:cNvPr id="4098" name="Picture 2" descr="C:\Users\moret\AppData\Local\Microsoft\Windows\INetCache\IE\383TJKFH\COMPRA_CON_MONEDAS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428868"/>
            <a:ext cx="485778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526893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dirty="0" smtClean="0"/>
              <a:t>	</a:t>
            </a:r>
            <a:r>
              <a:rPr lang="fr-FR" sz="4800" b="1" dirty="0" smtClean="0"/>
              <a:t>LE COÛT DE LA DEMI-PENSION S’ELEVE A</a:t>
            </a:r>
            <a:r>
              <a:rPr lang="fr-FR" sz="4800" b="1" dirty="0" smtClean="0">
                <a:solidFill>
                  <a:srgbClr val="FF0000"/>
                </a:solidFill>
              </a:rPr>
              <a:t> 459,20 EUROS </a:t>
            </a:r>
            <a:r>
              <a:rPr lang="fr-FR" sz="4800" b="1" dirty="0" smtClean="0"/>
              <a:t>POUR L’ANNEE SCOLAIRE. IL Y A 140 REPAS PAR ANNEE SCOLAIRE.</a:t>
            </a:r>
          </a:p>
          <a:p>
            <a:pPr algn="just">
              <a:buNone/>
            </a:pPr>
            <a:r>
              <a:rPr lang="fr-FR" sz="4800" b="1" dirty="0"/>
              <a:t>	</a:t>
            </a:r>
            <a:r>
              <a:rPr lang="fr-FR" sz="4800" b="1" dirty="0" smtClean="0"/>
              <a:t>LE PRIX D’UN REPAS EST DE </a:t>
            </a:r>
            <a:r>
              <a:rPr lang="fr-FR" sz="4800" b="1" dirty="0" smtClean="0">
                <a:solidFill>
                  <a:srgbClr val="FF0000"/>
                </a:solidFill>
              </a:rPr>
              <a:t>3.28 EUROS</a:t>
            </a:r>
            <a:r>
              <a:rPr lang="fr-FR" sz="4800" b="1" dirty="0" smtClean="0"/>
              <a:t>.</a:t>
            </a:r>
          </a:p>
          <a:p>
            <a:pPr algn="just">
              <a:buNone/>
            </a:pPr>
            <a:endParaRPr lang="fr-FR" sz="4800" b="1" dirty="0"/>
          </a:p>
          <a:p>
            <a:pPr algn="just">
              <a:buNone/>
            </a:pPr>
            <a:endParaRPr lang="fr-FR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	</a:t>
            </a:r>
            <a:r>
              <a:rPr lang="fr-FR" b="1" dirty="0" smtClean="0"/>
              <a:t>SUR LE PRIX D’UN REPAS A 3,28 €, IL FAUT RETIRER LES CHARGES SUIVANTES :</a:t>
            </a:r>
          </a:p>
          <a:p>
            <a:pPr algn="just">
              <a:buNone/>
            </a:pPr>
            <a:r>
              <a:rPr lang="fr-FR" b="1" dirty="0"/>
              <a:t>	</a:t>
            </a:r>
            <a:r>
              <a:rPr lang="fr-FR" b="1" dirty="0" smtClean="0">
                <a:solidFill>
                  <a:srgbClr val="FF0000"/>
                </a:solidFill>
              </a:rPr>
              <a:t>0,73 € </a:t>
            </a:r>
            <a:r>
              <a:rPr lang="fr-FR" b="1" dirty="0" smtClean="0"/>
              <a:t>POUR PAYER LES SALAIRES DES PERSONNELS DE CUISINE, SOIT UN POURCENTAGE DE </a:t>
            </a:r>
            <a:r>
              <a:rPr lang="fr-FR" b="1" dirty="0" smtClean="0">
                <a:solidFill>
                  <a:srgbClr val="FF0000"/>
                </a:solidFill>
              </a:rPr>
              <a:t>22,50 %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moret\AppData\Local\Microsoft\Windows\INetCache\IE\KN1WVWV3\cuisinier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876"/>
            <a:ext cx="1905000" cy="2749552"/>
          </a:xfrm>
          <a:prstGeom prst="rect">
            <a:avLst/>
          </a:prstGeom>
          <a:noFill/>
        </p:spPr>
      </p:pic>
      <p:pic>
        <p:nvPicPr>
          <p:cNvPr id="2053" name="Picture 5" descr="C:\Users\moret\AppData\Local\Microsoft\Windows\INetCache\IE\CST5JO6I\cuisinier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214686"/>
            <a:ext cx="2869841" cy="340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	</a:t>
            </a:r>
            <a:r>
              <a:rPr lang="fr-FR" b="1" dirty="0" smtClean="0"/>
              <a:t>ENSUITE, IL FAUT DEDUIRE </a:t>
            </a:r>
            <a:r>
              <a:rPr lang="fr-FR" b="1" dirty="0" smtClean="0">
                <a:solidFill>
                  <a:srgbClr val="FF0000"/>
                </a:solidFill>
              </a:rPr>
              <a:t>0,04 € </a:t>
            </a:r>
            <a:r>
              <a:rPr lang="fr-FR" b="1" dirty="0" smtClean="0"/>
              <a:t>DU PRIX DU REPAS. CETTE SOMME EST REVERSEE AU CONSEIL DEPARTEMENTAL POUR L’ACHAT DES GROS MATERIELS. CELA REPRESENTE </a:t>
            </a:r>
            <a:r>
              <a:rPr lang="fr-FR" b="1" dirty="0" smtClean="0">
                <a:solidFill>
                  <a:srgbClr val="FF0000"/>
                </a:solidFill>
              </a:rPr>
              <a:t>1,25 %.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moret\AppData\Local\Microsoft\Windows\INetCache\IE\16TU10O2\marmite+sorcièr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1714500" cy="2457450"/>
          </a:xfrm>
          <a:prstGeom prst="rect">
            <a:avLst/>
          </a:prstGeom>
          <a:noFill/>
        </p:spPr>
      </p:pic>
      <p:pic>
        <p:nvPicPr>
          <p:cNvPr id="5123" name="Picture 3" descr="C:\Users\moret\AppData\Local\Microsoft\Windows\INetCache\IE\CST5JO6I\kitchen-158995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71810"/>
            <a:ext cx="2547934" cy="3081338"/>
          </a:xfrm>
          <a:prstGeom prst="rect">
            <a:avLst/>
          </a:prstGeom>
          <a:noFill/>
        </p:spPr>
      </p:pic>
      <p:pic>
        <p:nvPicPr>
          <p:cNvPr id="5124" name="Picture 4" descr="C:\Users\moret\AppData\Local\Microsoft\Windows\INetCache\IE\CST5JO6I\haier-hrf-663cjb-refrigerateur-tp_708079447591751167f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786058"/>
            <a:ext cx="2019294" cy="3752867"/>
          </a:xfrm>
          <a:prstGeom prst="rect">
            <a:avLst/>
          </a:prstGeom>
          <a:noFill/>
        </p:spPr>
      </p:pic>
      <p:pic>
        <p:nvPicPr>
          <p:cNvPr id="5125" name="Picture 5" descr="C:\Users\moret\AppData\Local\Microsoft\Windows\INetCache\IE\383TJKFH\86px-FK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5072074"/>
            <a:ext cx="1092200" cy="151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	</a:t>
            </a:r>
            <a:r>
              <a:rPr lang="fr-FR" b="1" dirty="0" smtClean="0"/>
              <a:t>ET ENFIN, IL FAUT DEDUIRE DU PRIX DU REPAS LA SOMME DE </a:t>
            </a:r>
            <a:r>
              <a:rPr lang="fr-FR" b="1" dirty="0" smtClean="0">
                <a:solidFill>
                  <a:srgbClr val="FF0000"/>
                </a:solidFill>
              </a:rPr>
              <a:t>0,65 € </a:t>
            </a:r>
            <a:r>
              <a:rPr lang="fr-FR" b="1" dirty="0" smtClean="0"/>
              <a:t>SOIT UN POURCENTAGE DE </a:t>
            </a:r>
            <a:r>
              <a:rPr lang="fr-FR" b="1" dirty="0" smtClean="0">
                <a:solidFill>
                  <a:srgbClr val="FF0000"/>
                </a:solidFill>
              </a:rPr>
              <a:t>20 %.</a:t>
            </a:r>
          </a:p>
          <a:p>
            <a:pPr algn="just">
              <a:buNone/>
            </a:pPr>
            <a:r>
              <a:rPr lang="fr-FR" b="1" dirty="0">
                <a:solidFill>
                  <a:srgbClr val="FF0000"/>
                </a:solidFill>
              </a:rPr>
              <a:t>	</a:t>
            </a:r>
            <a:r>
              <a:rPr lang="fr-FR" b="1" dirty="0" smtClean="0"/>
              <a:t>CE MONTANT EST REVERSE AU COLLEGE. CELA PERMET DE FAIRE FONCTIONNER LE SERVICE DE RESTAURATION QUI EST UN SERVICE « ANNEXE ». CONTRAIREMENT A LA SCOLARITE QUI EST OBLIGATOIRE POUR LES ELEVES, LE SERVICE DE DEMI-PENSION EST UN SERVICE RENDU AUX FAMILLES ET N’EST PAS UN DROIT.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18"/>
            <a:ext cx="8229600" cy="592937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b="1" dirty="0" smtClean="0"/>
              <a:t>AVEC CES 0,65 €, LE COLLEGE REGLE POUR LE SERVICE DE RESTAURATION :</a:t>
            </a:r>
          </a:p>
          <a:p>
            <a:pPr>
              <a:buNone/>
            </a:pPr>
            <a:r>
              <a:rPr lang="fr-FR" b="1" dirty="0" smtClean="0"/>
              <a:t>	</a:t>
            </a:r>
          </a:p>
          <a:p>
            <a:pPr>
              <a:buNone/>
            </a:pPr>
            <a:r>
              <a:rPr lang="fr-FR" sz="6000" b="1" dirty="0" smtClean="0">
                <a:solidFill>
                  <a:srgbClr val="00B050"/>
                </a:solidFill>
              </a:rPr>
              <a:t>L’ELECTRICITE </a:t>
            </a:r>
          </a:p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6000" b="1" dirty="0" smtClean="0">
                <a:solidFill>
                  <a:srgbClr val="00B050"/>
                </a:solidFill>
              </a:rPr>
              <a:t>LE GAZ </a:t>
            </a:r>
          </a:p>
        </p:txBody>
      </p:sp>
      <p:pic>
        <p:nvPicPr>
          <p:cNvPr id="6147" name="Picture 3" descr="C:\Users\moret\AppData\Local\Microsoft\Windows\INetCache\IE\16TU10O2\bmVjLqsEAmY6UdryYe235vsecD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00240"/>
            <a:ext cx="1428750" cy="1495425"/>
          </a:xfrm>
          <a:prstGeom prst="rect">
            <a:avLst/>
          </a:prstGeom>
          <a:noFill/>
        </p:spPr>
      </p:pic>
      <p:pic>
        <p:nvPicPr>
          <p:cNvPr id="6149" name="Picture 5" descr="C:\Users\moret\AppData\Local\Microsoft\Windows\INetCache\IE\KN1WVWV3\ButaneGasCylinder_WhiteBac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14818"/>
            <a:ext cx="173117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/>
              <a:t>	</a:t>
            </a:r>
            <a:endParaRPr lang="fr-FR" dirty="0" smtClean="0"/>
          </a:p>
          <a:p>
            <a:pPr>
              <a:buNone/>
            </a:pPr>
            <a:r>
              <a:rPr lang="fr-FR" sz="6000" b="1" dirty="0" smtClean="0">
                <a:solidFill>
                  <a:srgbClr val="00B050"/>
                </a:solidFill>
              </a:rPr>
              <a:t>L’EAU</a:t>
            </a:r>
          </a:p>
          <a:p>
            <a:pPr>
              <a:buNone/>
            </a:pPr>
            <a:endParaRPr lang="fr-FR" sz="6000" b="1" dirty="0">
              <a:solidFill>
                <a:srgbClr val="00B050"/>
              </a:solidFill>
            </a:endParaRPr>
          </a:p>
          <a:p>
            <a:pPr>
              <a:buNone/>
            </a:pPr>
            <a:endParaRPr lang="fr-FR" sz="60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6000" b="1" dirty="0" smtClean="0">
                <a:solidFill>
                  <a:srgbClr val="00B050"/>
                </a:solidFill>
              </a:rPr>
              <a:t>LE CHAUFFAGE</a:t>
            </a:r>
          </a:p>
          <a:p>
            <a:pPr>
              <a:buNone/>
            </a:pPr>
            <a:r>
              <a:rPr lang="fr-FR" sz="6000" b="1" dirty="0" smtClean="0">
                <a:solidFill>
                  <a:srgbClr val="00B050"/>
                </a:solidFill>
              </a:rPr>
              <a:t>AU FUEL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moret\AppData\Local\Microsoft\Windows\INetCache\IE\CST5JO6I\johnny-automatic-faucet-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00042"/>
            <a:ext cx="2928958" cy="2857520"/>
          </a:xfrm>
          <a:prstGeom prst="rect">
            <a:avLst/>
          </a:prstGeom>
          <a:noFill/>
        </p:spPr>
      </p:pic>
      <p:pic>
        <p:nvPicPr>
          <p:cNvPr id="7174" name="Picture 6" descr="C:\Users\moret\AppData\Local\Microsoft\Windows\INetCache\IE\CST5JO6I\electric-radiator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2695575" cy="269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4000" b="1" dirty="0" smtClean="0">
                <a:solidFill>
                  <a:srgbClr val="00B050"/>
                </a:solidFill>
              </a:rPr>
              <a:t>LES PRODUITS POUR </a:t>
            </a:r>
          </a:p>
          <a:p>
            <a:pPr>
              <a:buNone/>
            </a:pPr>
            <a:r>
              <a:rPr lang="fr-FR" sz="4000" b="1" dirty="0" smtClean="0">
                <a:solidFill>
                  <a:srgbClr val="00B050"/>
                </a:solidFill>
              </a:rPr>
              <a:t>LE NETTOYAGE</a:t>
            </a:r>
          </a:p>
          <a:p>
            <a:pPr>
              <a:buNone/>
            </a:pPr>
            <a:endParaRPr lang="fr-FR" sz="4000" b="1" dirty="0">
              <a:solidFill>
                <a:srgbClr val="00B050"/>
              </a:solidFill>
            </a:endParaRPr>
          </a:p>
          <a:p>
            <a:pPr>
              <a:buNone/>
            </a:pPr>
            <a:endParaRPr lang="fr-FR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4000" b="1" dirty="0" smtClean="0">
                <a:solidFill>
                  <a:srgbClr val="00B050"/>
                </a:solidFill>
              </a:rPr>
              <a:t>LES VETEMENTS </a:t>
            </a:r>
          </a:p>
          <a:p>
            <a:pPr>
              <a:buNone/>
            </a:pPr>
            <a:r>
              <a:rPr lang="fr-FR" sz="4000" b="1" dirty="0" smtClean="0">
                <a:solidFill>
                  <a:srgbClr val="00B050"/>
                </a:solidFill>
              </a:rPr>
              <a:t>DE TRAVAIL</a:t>
            </a:r>
            <a:endParaRPr lang="fr-FR" sz="4000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moret\AppData\Local\Microsoft\Windows\INetCache\IE\KN1WVWV3\spray-bottl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14422"/>
            <a:ext cx="4357686" cy="2786082"/>
          </a:xfrm>
          <a:prstGeom prst="rect">
            <a:avLst/>
          </a:prstGeom>
          <a:noFill/>
        </p:spPr>
      </p:pic>
      <p:pic>
        <p:nvPicPr>
          <p:cNvPr id="8196" name="Picture 4" descr="C:\Users\moret\AppData\Local\Microsoft\Windows\INetCache\IE\383TJKFH\chefs-hat-297468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643314"/>
            <a:ext cx="1443029" cy="1833554"/>
          </a:xfrm>
          <a:prstGeom prst="rect">
            <a:avLst/>
          </a:prstGeom>
          <a:noFill/>
        </p:spPr>
      </p:pic>
      <p:pic>
        <p:nvPicPr>
          <p:cNvPr id="8198" name="Picture 6" descr="C:\Users\moret\AppData\Local\Microsoft\Windows\INetCache\IE\383TJKFH\Nitrile_gloves_-_from_mountainside-medical_dot_co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357826"/>
            <a:ext cx="1400172" cy="1273490"/>
          </a:xfrm>
          <a:prstGeom prst="rect">
            <a:avLst/>
          </a:prstGeom>
          <a:noFill/>
        </p:spPr>
      </p:pic>
      <p:pic>
        <p:nvPicPr>
          <p:cNvPr id="8199" name="Picture 7" descr="C:\Users\moret\AppData\Local\Microsoft\Windows\INetCache\IE\KN1WVWV3\apron-98644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000504"/>
            <a:ext cx="254793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20</Words>
  <Application>Microsoft Office PowerPoint</Application>
  <PresentationFormat>Affichage à l'écran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LA DEMI-PENSION</vt:lpstr>
      <vt:lpstr>LE PRIX DE LA DEMI-PENSION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DEMI-PENSION</dc:title>
  <dc:creator>moret</dc:creator>
  <cp:lastModifiedBy>gestion1</cp:lastModifiedBy>
  <cp:revision>23</cp:revision>
  <dcterms:created xsi:type="dcterms:W3CDTF">2015-10-29T15:09:56Z</dcterms:created>
  <dcterms:modified xsi:type="dcterms:W3CDTF">2015-11-02T12:52:09Z</dcterms:modified>
</cp:coreProperties>
</file>