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3" r:id="rId9"/>
    <p:sldId id="264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B456-7A08-46AF-97F1-BB70F77DB20F}" type="datetimeFigureOut">
              <a:rPr lang="fr-FR" smtClean="0"/>
              <a:pPr/>
              <a:t>02/11/15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0CFDC-F117-4845-B7F9-BF7EF8A6CF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428604"/>
            <a:ext cx="8072494" cy="6072230"/>
          </a:xfrm>
        </p:spPr>
        <p:txBody>
          <a:bodyPr/>
          <a:lstStyle/>
          <a:p>
            <a:r>
              <a:rPr lang="fr-FR" sz="4800" b="1" dirty="0" smtClean="0">
                <a:solidFill>
                  <a:srgbClr val="002060"/>
                </a:solidFill>
              </a:rPr>
              <a:t>LE GASPILLAGE ALIMENTAIRE AU COLLEGE</a:t>
            </a:r>
          </a:p>
          <a:p>
            <a:endParaRPr lang="fr-FR" sz="4800" b="1" dirty="0">
              <a:solidFill>
                <a:srgbClr val="002060"/>
              </a:solidFill>
            </a:endParaRPr>
          </a:p>
        </p:txBody>
      </p:sp>
      <p:pic>
        <p:nvPicPr>
          <p:cNvPr id="1036" name="Picture 12" descr="C:\Users\moret\Desktop\Arash-Derambarsh-Luttons-contre-le-gaspillage-alimentaire_exact540x405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357430"/>
            <a:ext cx="6429420" cy="3689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4400" b="1" dirty="0" smtClean="0"/>
              <a:t>	</a:t>
            </a:r>
            <a:r>
              <a:rPr lang="fr-FR" sz="4800" b="1" dirty="0" smtClean="0"/>
              <a:t>LE TRI DES DECHETS ALIMENTAIRES A ÉTÉ MIS EN PLACE AU COLLEGE EN MAI 2015.</a:t>
            </a:r>
            <a:endParaRPr lang="fr-FR" sz="4800" b="1" dirty="0"/>
          </a:p>
          <a:p>
            <a:pPr>
              <a:buNone/>
            </a:pPr>
            <a:r>
              <a:rPr lang="fr-FR" sz="4800" b="1" dirty="0" smtClean="0"/>
              <a:t>	DEPUIS VOTRE ARRIVEE AU COLLEGE AU MOIS DE SEPTEMBRE VOICI EN </a:t>
            </a:r>
            <a:r>
              <a:rPr lang="fr-FR" sz="4800" b="1" dirty="0" smtClean="0"/>
              <a:t>KILOS </a:t>
            </a:r>
            <a:r>
              <a:rPr lang="fr-FR" sz="4800" b="1" dirty="0" smtClean="0"/>
              <a:t>LA NOURRITURE QUI A ÉTÉ JETEE :</a:t>
            </a:r>
            <a:endParaRPr lang="fr-FR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7200" b="1" dirty="0" smtClean="0">
                <a:solidFill>
                  <a:schemeClr val="accent2">
                    <a:lumMod val="75000"/>
                  </a:schemeClr>
                </a:solidFill>
              </a:rPr>
              <a:t>LE PAIN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EN SEPTEMBRE : 42,50 </a:t>
            </a:r>
            <a:r>
              <a:rPr lang="fr-FR" sz="4000" b="1" dirty="0" smtClean="0">
                <a:solidFill>
                  <a:srgbClr val="00B050"/>
                </a:solidFill>
              </a:rPr>
              <a:t>KILOS  </a:t>
            </a:r>
            <a:endParaRPr lang="fr-FR" sz="40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sz="4000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SOIT 170 BAGUETTES DE 250 GRAMMES</a:t>
            </a:r>
          </a:p>
          <a:p>
            <a:pPr>
              <a:buNone/>
            </a:pPr>
            <a:endParaRPr lang="fr-FR" sz="4000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UNE BAGUETTE COÛTE 0,90 €, DONC 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170 BAGUETTES COÛTENT </a:t>
            </a:r>
            <a:r>
              <a:rPr lang="fr-FR" sz="4000" b="1" dirty="0" smtClean="0">
                <a:solidFill>
                  <a:srgbClr val="FF0000"/>
                </a:solidFill>
              </a:rPr>
              <a:t>153 €.</a:t>
            </a:r>
            <a:endParaRPr lang="fr-FR" sz="4000" b="1" dirty="0" smtClean="0">
              <a:solidFill>
                <a:srgbClr val="00B050"/>
              </a:solidFill>
            </a:endParaRPr>
          </a:p>
        </p:txBody>
      </p:sp>
      <p:pic>
        <p:nvPicPr>
          <p:cNvPr id="6" name="Picture 3" descr="C:\Users\moret\AppData\Local\Microsoft\Windows\INetCache\IE\16TU10O2\barra-pa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2286016" cy="1357298"/>
          </a:xfrm>
          <a:prstGeom prst="rect">
            <a:avLst/>
          </a:prstGeom>
          <a:noFill/>
        </p:spPr>
      </p:pic>
      <p:pic>
        <p:nvPicPr>
          <p:cNvPr id="7" name="Picture 3" descr="C:\Users\moret\AppData\Local\Microsoft\Windows\INetCache\IE\16TU10O2\barra-pa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142984"/>
            <a:ext cx="2286016" cy="1357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oret\AppData\Local\Microsoft\Windows\INetCache\IE\16TU10O2\barra-pa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929198"/>
            <a:ext cx="2437470" cy="1670490"/>
          </a:xfrm>
          <a:prstGeom prst="rect">
            <a:avLst/>
          </a:prstGeom>
          <a:noFill/>
        </p:spPr>
      </p:pic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/>
          <a:lstStyle/>
          <a:p>
            <a:pPr>
              <a:buNone/>
            </a:pPr>
            <a:endParaRPr lang="fr-FR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EN OCTOBRE : 29 </a:t>
            </a:r>
            <a:r>
              <a:rPr lang="fr-FR" b="1" dirty="0" smtClean="0">
                <a:solidFill>
                  <a:srgbClr val="00B050"/>
                </a:solidFill>
              </a:rPr>
              <a:t>KILOS</a:t>
            </a:r>
            <a:endParaRPr lang="fr-FR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SOIT 116 BAGUETTES DE 250 GRAMMES A 0,90 €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DONC </a:t>
            </a:r>
            <a:r>
              <a:rPr lang="fr-FR" b="1" dirty="0" smtClean="0">
                <a:solidFill>
                  <a:srgbClr val="FF0000"/>
                </a:solidFill>
              </a:rPr>
              <a:t>104,40 € </a:t>
            </a:r>
            <a:r>
              <a:rPr lang="fr-FR" b="1" dirty="0" smtClean="0">
                <a:solidFill>
                  <a:srgbClr val="00B050"/>
                </a:solidFill>
              </a:rPr>
              <a:t>DE PAIN JETE A LA POUBELLE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</p:txBody>
      </p:sp>
      <p:pic>
        <p:nvPicPr>
          <p:cNvPr id="3076" name="Picture 4" descr="C:\Users\moret\AppData\Local\Microsoft\Windows\INetCache\IE\16TU10O2\barra-pa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85728"/>
            <a:ext cx="1897380" cy="15139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moret\Desktop\Gaspillage_alimentaire-490x3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785926"/>
            <a:ext cx="7000924" cy="4572032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1428728" y="428604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 smtClean="0">
                <a:solidFill>
                  <a:srgbClr val="00B050"/>
                </a:solidFill>
              </a:rPr>
              <a:t>LE GASPILLAGE ALIMENTAIRE</a:t>
            </a:r>
            <a:endParaRPr lang="fr-FR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072230"/>
          </a:xfrm>
        </p:spPr>
        <p:txBody>
          <a:bodyPr/>
          <a:lstStyle/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EN SEPTEMBRE : 1305 </a:t>
            </a:r>
            <a:r>
              <a:rPr lang="fr-FR" sz="3600" b="1" dirty="0" smtClean="0">
                <a:solidFill>
                  <a:srgbClr val="00B050"/>
                </a:solidFill>
              </a:rPr>
              <a:t>KILOS </a:t>
            </a:r>
            <a:r>
              <a:rPr lang="fr-FR" sz="3600" b="1" dirty="0" smtClean="0">
                <a:solidFill>
                  <a:srgbClr val="00B050"/>
                </a:solidFill>
              </a:rPr>
              <a:t>ONT ÉTÉ JETES </a:t>
            </a:r>
          </a:p>
          <a:p>
            <a:pPr>
              <a:buNone/>
            </a:pPr>
            <a:endParaRPr lang="fr-FR" sz="36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ET EN OCTOBRE : 738 ,50 </a:t>
            </a:r>
            <a:r>
              <a:rPr lang="fr-FR" sz="3600" b="1" dirty="0" smtClean="0">
                <a:solidFill>
                  <a:srgbClr val="00B050"/>
                </a:solidFill>
              </a:rPr>
              <a:t>KILOS</a:t>
            </a:r>
            <a:endParaRPr lang="fr-FR" sz="36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/>
          </a:p>
        </p:txBody>
      </p:sp>
      <p:pic>
        <p:nvPicPr>
          <p:cNvPr id="7170" name="Picture 2" descr="C:\Users\moret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557463"/>
            <a:ext cx="6643734" cy="38719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	</a:t>
            </a:r>
            <a:r>
              <a:rPr lang="fr-FR" b="1" dirty="0" smtClean="0">
                <a:solidFill>
                  <a:srgbClr val="00B050"/>
                </a:solidFill>
              </a:rPr>
              <a:t>UN PLATEAU PESE ENVIRON </a:t>
            </a:r>
            <a:r>
              <a:rPr lang="fr-FR" b="1" dirty="0" smtClean="0">
                <a:solidFill>
                  <a:srgbClr val="FF0000"/>
                </a:solidFill>
              </a:rPr>
              <a:t>550 GRAMMES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	</a:t>
            </a:r>
            <a:r>
              <a:rPr lang="fr-FR" b="1" dirty="0" smtClean="0">
                <a:solidFill>
                  <a:srgbClr val="FF0000"/>
                </a:solidFill>
              </a:rPr>
              <a:t>520</a:t>
            </a:r>
            <a:r>
              <a:rPr lang="fr-FR" b="1" dirty="0" smtClean="0">
                <a:solidFill>
                  <a:srgbClr val="00B050"/>
                </a:solidFill>
              </a:rPr>
              <a:t> REPAS SONT SERVIS PAR JOUR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	</a:t>
            </a:r>
            <a:r>
              <a:rPr lang="fr-FR" b="1" dirty="0" smtClean="0">
                <a:solidFill>
                  <a:srgbClr val="00B050"/>
                </a:solidFill>
              </a:rPr>
              <a:t>EN SEPTEMBRE 18 REPAS ONT ÉTÉ SERVIS ET EN 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	</a:t>
            </a:r>
            <a:r>
              <a:rPr lang="fr-FR" b="1" dirty="0" smtClean="0">
                <a:solidFill>
                  <a:srgbClr val="00B050"/>
                </a:solidFill>
              </a:rPr>
              <a:t>OCTOBRE 10 REPAS SOIT UN TOTAL DE </a:t>
            </a:r>
            <a:r>
              <a:rPr lang="fr-FR" b="1" dirty="0" smtClean="0">
                <a:solidFill>
                  <a:srgbClr val="FF0000"/>
                </a:solidFill>
              </a:rPr>
              <a:t>28 REPAS</a:t>
            </a:r>
          </a:p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	</a:t>
            </a:r>
            <a:r>
              <a:rPr lang="fr-FR" b="1" dirty="0" smtClean="0">
                <a:solidFill>
                  <a:srgbClr val="00B050"/>
                </a:solidFill>
              </a:rPr>
              <a:t>DEPUIS LA RENTREE.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	CELA REPRESENTE POUR CETTE PERIODE 520 REPAS X 28 JOURS SOIT </a:t>
            </a:r>
            <a:r>
              <a:rPr lang="fr-FR" b="1" dirty="0" smtClean="0">
                <a:solidFill>
                  <a:srgbClr val="FF0000"/>
                </a:solidFill>
              </a:rPr>
              <a:t>14 560 REPAS</a:t>
            </a:r>
            <a:r>
              <a:rPr lang="fr-FR" b="1" dirty="0" smtClean="0">
                <a:solidFill>
                  <a:srgbClr val="00B050"/>
                </a:solidFill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42844" y="142852"/>
            <a:ext cx="8715436" cy="6500858"/>
          </a:xfrm>
        </p:spPr>
        <p:txBody>
          <a:bodyPr>
            <a:normAutofit/>
          </a:bodyPr>
          <a:lstStyle/>
          <a:p>
            <a:pPr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600" b="1" dirty="0" smtClean="0">
                <a:solidFill>
                  <a:srgbClr val="FF0000"/>
                </a:solidFill>
              </a:rPr>
              <a:t>	2043</a:t>
            </a:r>
            <a:r>
              <a:rPr lang="fr-FR" sz="3600" b="1" dirty="0" smtClean="0">
                <a:solidFill>
                  <a:srgbClr val="00B050"/>
                </a:solidFill>
              </a:rPr>
              <a:t> </a:t>
            </a:r>
            <a:r>
              <a:rPr lang="fr-FR" sz="3600" b="1" dirty="0" smtClean="0">
                <a:solidFill>
                  <a:srgbClr val="00B050"/>
                </a:solidFill>
              </a:rPr>
              <a:t>KILOS </a:t>
            </a:r>
            <a:r>
              <a:rPr lang="fr-FR" sz="3600" b="1" dirty="0" smtClean="0">
                <a:solidFill>
                  <a:srgbClr val="00B050"/>
                </a:solidFill>
              </a:rPr>
              <a:t>DE NOURRITURE ONT ÉTÉ JETES. </a:t>
            </a:r>
            <a:r>
              <a:rPr lang="fr-FR" sz="3600" b="1" dirty="0" smtClean="0">
                <a:solidFill>
                  <a:srgbClr val="00B050"/>
                </a:solidFill>
              </a:rPr>
              <a:t> A </a:t>
            </a:r>
            <a:r>
              <a:rPr lang="fr-FR" sz="3600" b="1" dirty="0" smtClean="0">
                <a:solidFill>
                  <a:srgbClr val="00B050"/>
                </a:solidFill>
              </a:rPr>
              <a:t>RAISON DE </a:t>
            </a:r>
            <a:r>
              <a:rPr lang="fr-FR" sz="3600" b="1" dirty="0" smtClean="0">
                <a:solidFill>
                  <a:srgbClr val="FF0000"/>
                </a:solidFill>
              </a:rPr>
              <a:t>550</a:t>
            </a:r>
            <a:r>
              <a:rPr lang="fr-FR" sz="3600" b="1" dirty="0" smtClean="0">
                <a:solidFill>
                  <a:srgbClr val="00B050"/>
                </a:solidFill>
              </a:rPr>
              <a:t> GRAMMES DE NOURRITURE PAR </a:t>
            </a:r>
            <a:r>
              <a:rPr lang="fr-FR" sz="3600" b="1" dirty="0" smtClean="0">
                <a:solidFill>
                  <a:srgbClr val="00B050"/>
                </a:solidFill>
              </a:rPr>
              <a:t>PERSONNE </a:t>
            </a:r>
            <a:r>
              <a:rPr lang="fr-FR" sz="3600" b="1" dirty="0" smtClean="0">
                <a:solidFill>
                  <a:srgbClr val="00B050"/>
                </a:solidFill>
              </a:rPr>
              <a:t>SUR UN PLATEAU, CELA REPRESENTE  </a:t>
            </a:r>
            <a:r>
              <a:rPr lang="fr-FR" sz="3600" b="1" dirty="0" smtClean="0">
                <a:solidFill>
                  <a:srgbClr val="FF0000"/>
                </a:solidFill>
              </a:rPr>
              <a:t>3714</a:t>
            </a:r>
            <a:r>
              <a:rPr lang="fr-FR" sz="3600" b="1" dirty="0" smtClean="0">
                <a:solidFill>
                  <a:srgbClr val="00B050"/>
                </a:solidFill>
              </a:rPr>
              <a:t> REPAS JETES.</a:t>
            </a:r>
          </a:p>
          <a:p>
            <a:pPr>
              <a:buNone/>
            </a:pPr>
            <a:endParaRPr lang="fr-FR" sz="36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	UN REPAS COÛTE </a:t>
            </a:r>
            <a:r>
              <a:rPr lang="fr-FR" sz="3600" b="1" dirty="0" smtClean="0">
                <a:solidFill>
                  <a:srgbClr val="FF0000"/>
                </a:solidFill>
              </a:rPr>
              <a:t>1,86 €</a:t>
            </a:r>
            <a:r>
              <a:rPr lang="fr-FR" sz="3600" b="1" dirty="0" smtClean="0">
                <a:solidFill>
                  <a:srgbClr val="00B050"/>
                </a:solidFill>
              </a:rPr>
              <a:t>.</a:t>
            </a:r>
          </a:p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	DONC </a:t>
            </a:r>
            <a:r>
              <a:rPr lang="fr-FR" sz="3600" b="1" dirty="0" smtClean="0">
                <a:solidFill>
                  <a:srgbClr val="FF0000"/>
                </a:solidFill>
              </a:rPr>
              <a:t>3714</a:t>
            </a:r>
            <a:r>
              <a:rPr lang="fr-FR" sz="3600" b="1" dirty="0" smtClean="0">
                <a:solidFill>
                  <a:srgbClr val="00B050"/>
                </a:solidFill>
              </a:rPr>
              <a:t> REPAS X </a:t>
            </a:r>
            <a:r>
              <a:rPr lang="fr-FR" sz="3600" b="1" dirty="0" smtClean="0">
                <a:solidFill>
                  <a:srgbClr val="FF0000"/>
                </a:solidFill>
              </a:rPr>
              <a:t>1,86 € </a:t>
            </a:r>
            <a:r>
              <a:rPr lang="fr-FR" sz="3600" b="1" dirty="0" smtClean="0">
                <a:solidFill>
                  <a:srgbClr val="00B050"/>
                </a:solidFill>
              </a:rPr>
              <a:t>SOIT </a:t>
            </a:r>
            <a:r>
              <a:rPr lang="fr-FR" sz="3600" b="1" dirty="0" smtClean="0">
                <a:solidFill>
                  <a:srgbClr val="FF0000"/>
                </a:solidFill>
              </a:rPr>
              <a:t>6 908,04 €</a:t>
            </a:r>
          </a:p>
          <a:p>
            <a:pPr>
              <a:buNone/>
            </a:pPr>
            <a:r>
              <a:rPr lang="fr-FR" sz="3600" b="1" dirty="0" smtClean="0">
                <a:solidFill>
                  <a:srgbClr val="00B050"/>
                </a:solidFill>
              </a:rPr>
              <a:t>	JETES A LA POUBELLE ……..</a:t>
            </a:r>
          </a:p>
          <a:p>
            <a:pPr>
              <a:buNone/>
            </a:pP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oret\Desktop\13768403-L-illustration-montre-le-dessin-anim-grand-m-re-pensive-Elle-avait-attacher-une-t-te-mouchoir-de-mau-Banque-d'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14290"/>
            <a:ext cx="4584309" cy="62865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642910" y="1643050"/>
            <a:ext cx="29289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rgbClr val="FF0000"/>
                </a:solidFill>
              </a:rPr>
              <a:t>QU’EN PENSEZ-VOUS ?</a:t>
            </a:r>
            <a:endParaRPr lang="fr-F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76</Words>
  <Application>Microsoft Office PowerPoint</Application>
  <PresentationFormat>Affichage à l'écran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moret</dc:creator>
  <cp:lastModifiedBy>gestion1</cp:lastModifiedBy>
  <cp:revision>14</cp:revision>
  <dcterms:created xsi:type="dcterms:W3CDTF">2015-10-29T16:42:00Z</dcterms:created>
  <dcterms:modified xsi:type="dcterms:W3CDTF">2015-11-02T12:51:27Z</dcterms:modified>
</cp:coreProperties>
</file>